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25"/>
  </p:notesMasterIdLst>
  <p:sldIdLst>
    <p:sldId id="272" r:id="rId2"/>
    <p:sldId id="288" r:id="rId3"/>
    <p:sldId id="271" r:id="rId4"/>
    <p:sldId id="275" r:id="rId5"/>
    <p:sldId id="261" r:id="rId6"/>
    <p:sldId id="265" r:id="rId7"/>
    <p:sldId id="266" r:id="rId8"/>
    <p:sldId id="263" r:id="rId9"/>
    <p:sldId id="264" r:id="rId10"/>
    <p:sldId id="267" r:id="rId11"/>
    <p:sldId id="273" r:id="rId12"/>
    <p:sldId id="274" r:id="rId13"/>
    <p:sldId id="277" r:id="rId14"/>
    <p:sldId id="278" r:id="rId15"/>
    <p:sldId id="286" r:id="rId16"/>
    <p:sldId id="284" r:id="rId17"/>
    <p:sldId id="282" r:id="rId18"/>
    <p:sldId id="283" r:id="rId19"/>
    <p:sldId id="289" r:id="rId20"/>
    <p:sldId id="290" r:id="rId21"/>
    <p:sldId id="269" r:id="rId22"/>
    <p:sldId id="270" r:id="rId23"/>
    <p:sldId id="285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0033C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7" autoAdjust="0"/>
  </p:normalViewPr>
  <p:slideViewPr>
    <p:cSldViewPr>
      <p:cViewPr>
        <p:scale>
          <a:sx n="77" d="100"/>
          <a:sy n="77" d="100"/>
        </p:scale>
        <p:origin x="-960" y="6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EEC902C-87E6-4A06-8D9F-DE65663FE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3345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8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9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0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2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3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4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5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6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7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8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9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0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1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2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3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4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5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6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7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8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89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0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1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2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3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4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5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6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7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8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9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0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1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2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8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9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0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1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2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4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5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6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7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8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9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0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1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2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3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4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5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6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7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8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9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0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1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2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3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4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5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6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7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8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9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0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1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6777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778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5" name="Rectangle 155"/>
          <p:cNvSpPr>
            <a:spLocks noGrp="1" noChangeArrowheads="1"/>
          </p:cNvSpPr>
          <p:nvPr>
            <p:ph type="dt" sz="quarter" idx="10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6" name="Rectangle 15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7" name="Rectangle 15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3A91E10-DE9A-4B41-8407-A64243BE2B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43509-3E11-44DA-8212-5EA5B6B208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F10E2-7FBE-4AE4-9AD4-E1053F665E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4658A-920C-4FAD-8355-3F7FBDEB9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AF550-9F3B-4288-BB2E-2436CC5EE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F0638E-799F-4E15-8D76-C4C4BB5AD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FA64B-42B4-4D28-B0EB-E4357DEB93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C4430-E6AC-447C-8213-6F51486E04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F1C89-5D27-4496-8563-E62646C5C8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13F097-2C5A-40BC-994B-E825CD200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FC5F3-C6E8-4A25-8CFF-F57CED4B8A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5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13294-80A0-4F24-B21D-E4520C2187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25604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05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06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07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08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09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10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11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12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13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14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15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16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103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25618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19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0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1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2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3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4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5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6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7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8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29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0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1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2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3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4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5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6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7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8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39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0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1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2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3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4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5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6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7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8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49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0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1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2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3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4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5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6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7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8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59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0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1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2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3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4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5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6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7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8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69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0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1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2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3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4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5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6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7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8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79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0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1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2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3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4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5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6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7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8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89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0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1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2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3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4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5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6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7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8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699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0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1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2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3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4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5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6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7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8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09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0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1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2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3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4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5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6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7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8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19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0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1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2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3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4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5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6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7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8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29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0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1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2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3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4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5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6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7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8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39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0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1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2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3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4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5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6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7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8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49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50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51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752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753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754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755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756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1D0FBC47-529C-45A1-A1F8-F08BD951F6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5757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3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178;&#1072;&#1079;&#1072;&#1179;&#1089;&#1090;&#1072;&#1085;&#1076;&#1099;&#1179;&#1090;&#1072;&#1088;%20&#1200;&#1083;&#1099;%20&#1054;&#1090;&#1072;&#1085;%20&#1089;&#1086;&#1171;&#1099;&#1089;&#1099;&#1085;&#1076;&#1072;!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wmf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500188" y="0"/>
            <a:ext cx="62642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Сабақтың тақырыбы:</a:t>
            </a:r>
            <a:endParaRPr lang="ru-RU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kk-KZ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Қазақстанның Ұлы Отан соғысына қатысуы</a:t>
            </a:r>
          </a:p>
          <a:p>
            <a:pPr algn="ctr">
              <a:defRPr/>
            </a:pP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14625" y="2643188"/>
            <a:ext cx="62642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Тарих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пәні мұғалімі:</a:t>
            </a:r>
            <a:endParaRPr lang="ru-RU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kk-KZ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Дюсембеков К</a:t>
            </a:r>
            <a:r>
              <a:rPr lang="kk-KZ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kk-KZ" sz="36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kk-KZ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kk-KZ" sz="36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“Ә” </a:t>
            </a:r>
            <a:r>
              <a:rPr lang="kk-KZ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сыныбы</a:t>
            </a:r>
            <a:endParaRPr lang="ru-RU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8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268760"/>
            <a:ext cx="6400800" cy="1656184"/>
          </a:xfrm>
        </p:spPr>
        <p:txBody>
          <a:bodyPr>
            <a:prstTxWarp prst="textTriangleInverted">
              <a:avLst/>
            </a:prstTxWarp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Ыстық орындық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C:\Users\Home\Desktop\imgpreview (2)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7864" y="2996952"/>
            <a:ext cx="2736304" cy="26433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508381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5232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83568" y="-2570312"/>
            <a:ext cx="7416824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/>
            <a:endParaRPr lang="kk-KZ" sz="3200" b="1" dirty="0" smtClean="0">
              <a:solidFill>
                <a:srgbClr val="5E0D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kk-KZ" sz="3200" b="1" dirty="0" smtClean="0">
              <a:solidFill>
                <a:srgbClr val="5E0D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kk-KZ" sz="3200" b="1" dirty="0">
              <a:solidFill>
                <a:srgbClr val="5E0D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kk-KZ" sz="3200" b="1" dirty="0" smtClean="0">
              <a:solidFill>
                <a:srgbClr val="5E0D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kk-KZ" sz="3200" b="1" dirty="0">
              <a:solidFill>
                <a:srgbClr val="5E0D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Адасқан әріптер</a:t>
            </a:r>
          </a:p>
          <a:p>
            <a:pPr eaLnBrk="0" hangingPunct="0"/>
            <a:endParaRPr lang="kk-KZ" sz="3200" b="1" dirty="0">
              <a:solidFill>
                <a:srgbClr val="5E0D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kk-KZ" sz="3200" b="1" dirty="0" smtClean="0">
              <a:solidFill>
                <a:srgbClr val="5E0D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4000" b="1" dirty="0" smtClean="0">
                <a:solidFill>
                  <a:srgbClr val="5E0DFF"/>
                </a:solidFill>
                <a:latin typeface="Times New Roman" pitchFamily="18" charset="0"/>
                <a:cs typeface="Times New Roman" pitchFamily="18" charset="0"/>
              </a:rPr>
              <a:t>НЫСҚАТЫАНҚАЗҢ ЛҰЫ АНОТ </a:t>
            </a:r>
            <a:r>
              <a:rPr lang="kk-KZ" sz="4000" b="1" dirty="0">
                <a:solidFill>
                  <a:srgbClr val="5E0DFF"/>
                </a:solidFill>
                <a:latin typeface="Times New Roman" pitchFamily="18" charset="0"/>
                <a:cs typeface="Times New Roman" pitchFamily="18" charset="0"/>
              </a:rPr>
              <a:t>ҒЫСЫАНОС  </a:t>
            </a:r>
            <a:r>
              <a:rPr lang="kk-KZ" sz="4000" b="1" dirty="0" smtClean="0">
                <a:solidFill>
                  <a:srgbClr val="5E0DFF"/>
                </a:solidFill>
                <a:latin typeface="Times New Roman" pitchFamily="18" charset="0"/>
                <a:cs typeface="Times New Roman" pitchFamily="18" charset="0"/>
              </a:rPr>
              <a:t>ЫАСЫҚТУ</a:t>
            </a:r>
          </a:p>
          <a:p>
            <a:pPr eaLnBrk="0" hangingPunct="0"/>
            <a:endParaRPr lang="kk-KZ" sz="3200" b="1" dirty="0">
              <a:solidFill>
                <a:srgbClr val="5E0D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5-конечная звезда 1">
            <a:hlinkClick r:id="rId3" action="ppaction://hlinkfile"/>
          </p:cNvPr>
          <p:cNvSpPr/>
          <p:nvPr/>
        </p:nvSpPr>
        <p:spPr>
          <a:xfrm>
            <a:off x="7380312" y="5013176"/>
            <a:ext cx="720080" cy="86409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3492885"/>
            <a:ext cx="5706550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Қазақстанның Ұлы Отан </a:t>
            </a:r>
          </a:p>
          <a:p>
            <a:pPr algn="ctr"/>
            <a:r>
              <a:rPr lang="kk-KZ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соғысына қатысуы</a:t>
            </a:r>
            <a:endParaRPr lang="ru-RU" sz="3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357166"/>
            <a:ext cx="7757252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І  ТОП  «БАТЫРЛАР»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50" y="1785938"/>
            <a:ext cx="8640763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ІІ ТОП  «ТАПҚЫРЛАР»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80" name="Picture 12" descr="1213962375_big_2"/>
          <p:cNvPicPr>
            <a:picLocks noGrp="1" noChangeAspect="1" noChangeArrowheads="1"/>
          </p:cNvPicPr>
          <p:nvPr>
            <p:ph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0825" y="188913"/>
            <a:ext cx="3924300" cy="3155950"/>
          </a:xfrm>
        </p:spPr>
      </p:pic>
      <p:pic>
        <p:nvPicPr>
          <p:cNvPr id="32781" name="Picture 13" descr="1228169435_e4d5703549b59dca4b0123721764bf71_full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7538" y="188913"/>
            <a:ext cx="4286250" cy="639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2" name="Picture 14" descr="ad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573463"/>
            <a:ext cx="3889375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1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9" name="Picture 5" descr="c871713568e5b3efe5d886b3a585eea6"/>
          <p:cNvPicPr>
            <a:picLocks noGrp="1" noChangeAspect="1" noChangeArrowheads="1"/>
          </p:cNvPicPr>
          <p:nvPr>
            <p:ph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68313" y="260350"/>
            <a:ext cx="3743325" cy="3095625"/>
          </a:xfrm>
        </p:spPr>
      </p:pic>
      <p:pic>
        <p:nvPicPr>
          <p:cNvPr id="36871" name="Picture 7" descr="git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7050" y="3573463"/>
            <a:ext cx="2087563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5076825" y="404813"/>
            <a:ext cx="3527425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/>
              <a:t>1941-1945 </a:t>
            </a:r>
            <a:r>
              <a:rPr lang="ru-RU" b="1" dirty="0" err="1"/>
              <a:t>жылдар</a:t>
            </a:r>
            <a:r>
              <a:rPr lang="ru-RU" b="1" dirty="0"/>
              <a:t> </a:t>
            </a:r>
            <a:r>
              <a:rPr lang="ru-RU" b="1" dirty="0" err="1"/>
              <a:t>аралығында</a:t>
            </a:r>
            <a:r>
              <a:rPr lang="ru-RU" b="1" dirty="0"/>
              <a:t> </a:t>
            </a:r>
            <a:r>
              <a:rPr lang="ru-RU" b="1" dirty="0" err="1"/>
              <a:t>Қазақстаннан</a:t>
            </a:r>
            <a:r>
              <a:rPr lang="ru-RU" b="1" dirty="0"/>
              <a:t> 1 миллион 200 </a:t>
            </a:r>
            <a:r>
              <a:rPr lang="ru-RU" b="1" dirty="0" err="1"/>
              <a:t>мыңнан</a:t>
            </a:r>
            <a:r>
              <a:rPr lang="ru-RU" b="1" dirty="0"/>
              <a:t> </a:t>
            </a:r>
            <a:r>
              <a:rPr lang="ru-RU" b="1" dirty="0" err="1"/>
              <a:t>астам</a:t>
            </a:r>
            <a:r>
              <a:rPr lang="ru-RU" b="1" dirty="0"/>
              <a:t> </a:t>
            </a:r>
            <a:r>
              <a:rPr lang="ru-RU" b="1" dirty="0" err="1"/>
              <a:t>адам</a:t>
            </a:r>
            <a:r>
              <a:rPr lang="ru-RU" b="1" dirty="0"/>
              <a:t> </a:t>
            </a:r>
            <a:r>
              <a:rPr lang="ru-RU" b="1" dirty="0" err="1"/>
              <a:t>майданға</a:t>
            </a:r>
            <a:r>
              <a:rPr lang="ru-RU" b="1" dirty="0"/>
              <a:t> </a:t>
            </a:r>
            <a:r>
              <a:rPr lang="ru-RU" b="1" dirty="0" err="1"/>
              <a:t>аттанды</a:t>
            </a:r>
            <a:r>
              <a:rPr lang="ru-RU" b="1" dirty="0"/>
              <a:t>. </a:t>
            </a:r>
            <a:r>
              <a:rPr lang="ru-RU" b="1" dirty="0" err="1"/>
              <a:t>Соның</a:t>
            </a:r>
            <a:r>
              <a:rPr lang="ru-RU" b="1" dirty="0"/>
              <a:t> </a:t>
            </a:r>
            <a:r>
              <a:rPr lang="ru-RU" b="1" dirty="0" err="1"/>
              <a:t>жартысынан</a:t>
            </a:r>
            <a:r>
              <a:rPr lang="ru-RU" b="1" dirty="0"/>
              <a:t> </a:t>
            </a:r>
            <a:r>
              <a:rPr lang="ru-RU" b="1" dirty="0" err="1"/>
              <a:t>астамы</a:t>
            </a:r>
            <a:r>
              <a:rPr lang="ru-RU" b="1" dirty="0"/>
              <a:t>, </a:t>
            </a:r>
            <a:r>
              <a:rPr lang="ru-RU" b="1" dirty="0" err="1"/>
              <a:t>яғни</a:t>
            </a:r>
            <a:r>
              <a:rPr lang="ru-RU" b="1" dirty="0"/>
              <a:t> </a:t>
            </a:r>
            <a:r>
              <a:rPr lang="ru-RU" b="1" dirty="0" err="1"/>
              <a:t>халықтың</a:t>
            </a:r>
            <a:r>
              <a:rPr lang="ru-RU" b="1" dirty="0"/>
              <a:t> </a:t>
            </a:r>
            <a:r>
              <a:rPr lang="ru-RU" b="1" dirty="0" err="1"/>
              <a:t>шамамен</a:t>
            </a:r>
            <a:r>
              <a:rPr lang="ru-RU" b="1" dirty="0"/>
              <a:t> 10 </a:t>
            </a:r>
            <a:r>
              <a:rPr lang="ru-RU" b="1" dirty="0" err="1"/>
              <a:t>пайызы</a:t>
            </a:r>
            <a:r>
              <a:rPr lang="ru-RU" b="1" dirty="0"/>
              <a:t> </a:t>
            </a:r>
            <a:r>
              <a:rPr lang="ru-RU" b="1" dirty="0" err="1"/>
              <a:t>соғыстан</a:t>
            </a:r>
            <a:r>
              <a:rPr lang="ru-RU" b="1" dirty="0"/>
              <a:t> </a:t>
            </a:r>
            <a:r>
              <a:rPr lang="ru-RU" b="1" dirty="0" err="1"/>
              <a:t>қайтып</a:t>
            </a:r>
            <a:r>
              <a:rPr lang="ru-RU" b="1" dirty="0"/>
              <a:t> </a:t>
            </a:r>
            <a:r>
              <a:rPr lang="ru-RU" b="1" dirty="0" err="1"/>
              <a:t>оралған</a:t>
            </a:r>
            <a:r>
              <a:rPr lang="ru-RU" b="1" dirty="0"/>
              <a:t> </a:t>
            </a:r>
            <a:r>
              <a:rPr lang="ru-RU" b="1" dirty="0" err="1"/>
              <a:t>жоқ</a:t>
            </a:r>
            <a:r>
              <a:rPr lang="ru-RU" b="1" dirty="0"/>
              <a:t>, — </a:t>
            </a:r>
            <a:r>
              <a:rPr lang="ru-RU" b="1" dirty="0" err="1"/>
              <a:t>дейді</a:t>
            </a:r>
            <a:r>
              <a:rPr lang="ru-RU" b="1" dirty="0"/>
              <a:t> </a:t>
            </a:r>
            <a:r>
              <a:rPr lang="ru-RU" b="1" dirty="0" err="1"/>
              <a:t>тарихшылар</a:t>
            </a:r>
            <a:r>
              <a:rPr lang="ru-RU" b="1" dirty="0"/>
              <a:t>.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468313" y="3573463"/>
            <a:ext cx="3743325" cy="311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 err="1"/>
              <a:t>Соғыс</a:t>
            </a:r>
            <a:r>
              <a:rPr lang="ru-RU" b="1" dirty="0"/>
              <a:t> </a:t>
            </a:r>
            <a:r>
              <a:rPr lang="ru-RU" b="1" dirty="0" err="1"/>
              <a:t>жылдары</a:t>
            </a:r>
            <a:r>
              <a:rPr lang="ru-RU" b="1" dirty="0"/>
              <a:t> </a:t>
            </a:r>
            <a:r>
              <a:rPr lang="ru-RU" b="1" dirty="0" err="1"/>
              <a:t>республикада</a:t>
            </a:r>
            <a:r>
              <a:rPr lang="ru-RU" b="1" dirty="0"/>
              <a:t> 12 </a:t>
            </a:r>
            <a:r>
              <a:rPr lang="ru-RU" b="1" dirty="0" err="1"/>
              <a:t>атқыштар</a:t>
            </a:r>
            <a:r>
              <a:rPr lang="ru-RU" b="1" dirty="0"/>
              <a:t> </a:t>
            </a:r>
            <a:r>
              <a:rPr lang="ru-RU" b="1" dirty="0" err="1"/>
              <a:t>дивизиясы</a:t>
            </a:r>
            <a:r>
              <a:rPr lang="ru-RU" b="1" dirty="0"/>
              <a:t>, 4 </a:t>
            </a:r>
            <a:r>
              <a:rPr lang="ru-RU" b="1" dirty="0" err="1"/>
              <a:t>ұлттық</a:t>
            </a:r>
            <a:r>
              <a:rPr lang="ru-RU" b="1" dirty="0"/>
              <a:t> </a:t>
            </a:r>
            <a:r>
              <a:rPr lang="ru-RU" b="1" dirty="0" err="1"/>
              <a:t>кавалериялық</a:t>
            </a:r>
            <a:r>
              <a:rPr lang="ru-RU" b="1" dirty="0"/>
              <a:t> дивизия, 7 </a:t>
            </a:r>
            <a:r>
              <a:rPr lang="ru-RU" b="1" dirty="0" err="1"/>
              <a:t>атқыштар</a:t>
            </a:r>
            <a:r>
              <a:rPr lang="ru-RU" b="1" dirty="0"/>
              <a:t> </a:t>
            </a:r>
            <a:r>
              <a:rPr lang="ru-RU" b="1" dirty="0" err="1"/>
              <a:t>бригадасы</a:t>
            </a:r>
            <a:r>
              <a:rPr lang="ru-RU" b="1" dirty="0"/>
              <a:t>, </a:t>
            </a:r>
            <a:r>
              <a:rPr lang="ru-RU" b="1" dirty="0" err="1"/>
              <a:t>соның</a:t>
            </a:r>
            <a:r>
              <a:rPr lang="ru-RU" b="1" dirty="0"/>
              <a:t> </a:t>
            </a:r>
            <a:r>
              <a:rPr lang="ru-RU" b="1" dirty="0" err="1"/>
              <a:t>ішінде</a:t>
            </a:r>
            <a:r>
              <a:rPr lang="ru-RU" b="1" dirty="0"/>
              <a:t> 2 </a:t>
            </a:r>
            <a:r>
              <a:rPr lang="ru-RU" b="1" dirty="0" err="1"/>
              <a:t>ұлттық</a:t>
            </a:r>
            <a:r>
              <a:rPr lang="ru-RU" b="1" dirty="0"/>
              <a:t> </a:t>
            </a:r>
            <a:r>
              <a:rPr lang="ru-RU" b="1" dirty="0" err="1"/>
              <a:t>атқыштар</a:t>
            </a:r>
            <a:r>
              <a:rPr lang="ru-RU" b="1" dirty="0"/>
              <a:t> </a:t>
            </a:r>
            <a:r>
              <a:rPr lang="ru-RU" b="1" dirty="0" err="1"/>
              <a:t>бригадасы</a:t>
            </a:r>
            <a:r>
              <a:rPr lang="ru-RU" b="1" dirty="0"/>
              <a:t> </a:t>
            </a:r>
            <a:r>
              <a:rPr lang="ru-RU" b="1" dirty="0" err="1"/>
              <a:t>майданға</a:t>
            </a:r>
            <a:r>
              <a:rPr lang="ru-RU" b="1" dirty="0"/>
              <a:t> </a:t>
            </a:r>
            <a:r>
              <a:rPr lang="ru-RU" b="1" dirty="0" err="1"/>
              <a:t>жөнелтілді</a:t>
            </a:r>
            <a:r>
              <a:rPr lang="ru-RU" b="1" dirty="0"/>
              <a:t>. </a:t>
            </a:r>
            <a:r>
              <a:rPr lang="ru-RU" b="1" dirty="0" err="1"/>
              <a:t>Бұдан</a:t>
            </a:r>
            <a:r>
              <a:rPr lang="ru-RU" b="1" dirty="0"/>
              <a:t> </a:t>
            </a:r>
            <a:r>
              <a:rPr lang="ru-RU" b="1" dirty="0" err="1"/>
              <a:t>бөлек</a:t>
            </a:r>
            <a:r>
              <a:rPr lang="ru-RU" b="1" dirty="0"/>
              <a:t>, </a:t>
            </a:r>
            <a:r>
              <a:rPr lang="ru-RU" b="1" dirty="0" err="1"/>
              <a:t>Қазақстанда</a:t>
            </a:r>
            <a:r>
              <a:rPr lang="ru-RU" b="1" dirty="0"/>
              <a:t> 50-ге </a:t>
            </a:r>
            <a:r>
              <a:rPr lang="ru-RU" b="1" dirty="0" err="1"/>
              <a:t>жуық</a:t>
            </a:r>
            <a:r>
              <a:rPr lang="ru-RU" b="1" dirty="0"/>
              <a:t> полк пен </a:t>
            </a:r>
            <a:r>
              <a:rPr lang="ru-RU" b="1" dirty="0" err="1"/>
              <a:t>батальондар</a:t>
            </a:r>
            <a:r>
              <a:rPr lang="ru-RU" b="1" dirty="0"/>
              <a:t> </a:t>
            </a:r>
            <a:r>
              <a:rPr lang="ru-RU" b="1" dirty="0" err="1"/>
              <a:t>жасақталған</a:t>
            </a:r>
            <a:r>
              <a:rPr lang="ru-RU" b="1" dirty="0"/>
              <a:t>.</a:t>
            </a:r>
          </a:p>
        </p:txBody>
      </p:sp>
      <p:pic>
        <p:nvPicPr>
          <p:cNvPr id="36874" name="Picture 10" descr="20_109_04_bi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3573463"/>
            <a:ext cx="2232025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11000">
        <p:circle/>
      </p:transition>
    </mc:Choice>
    <mc:Fallback>
      <p:transition spd="slow" advClick="0" advTm="11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68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8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2" grpId="0"/>
      <p:bldP spid="368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500175"/>
          <a:ext cx="8072494" cy="3657600"/>
        </p:xfrm>
        <a:graphic>
          <a:graphicData uri="http://schemas.openxmlformats.org/drawingml/2006/table">
            <a:tbl>
              <a:tblPr/>
              <a:tblGrid>
                <a:gridCol w="1103641"/>
                <a:gridCol w="6968853"/>
              </a:tblGrid>
              <a:tr h="479589">
                <a:tc rowSpan="4">
                  <a:txBody>
                    <a:bodyPr/>
                    <a:lstStyle/>
                    <a:p>
                      <a:pPr marL="71755" marR="71755" algn="ctr" fontAlgn="base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ҚАЗАҚСТАНДЫҚТАР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184" marR="3518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Мәскеу үшін шайқаста 1941ж. 30/ІХ 316д. (Панфилов атындағы 8 гвардиялық </a:t>
                      </a:r>
                      <a:r>
                        <a:rPr lang="kk-KZ" sz="20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дивизия 312-атқыштар дивизиясы) Б.Момышұлы, Т. Тоқтаров, М. Ғабдуллин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184" marR="35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Ленинград үшін шайқас 310 және 314 дивизиялар </a:t>
                      </a:r>
                      <a:endParaRPr lang="kk-KZ" sz="2000" b="1" i="1" kern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20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Баймағанбетов, Әлия </a:t>
                      </a:r>
                      <a:r>
                        <a:rPr lang="kk-KZ" sz="20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Молдағұлова, Мәншүк Маметова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184" marR="35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Сталинград үшін шайқаста 1942ж. 17/ҮІІ, 1943 ж. 02/ІІ 29 және 38 </a:t>
                      </a:r>
                      <a:r>
                        <a:rPr lang="kk-KZ" sz="20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дивизиялар      </a:t>
                      </a: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Н. Әбдіров, Қ.Спатаев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184" marR="35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Соғыс бағыты батыс .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Берлин операциясы – 2,5 миллион әскер, 41 мың , 600 зеңбірек, 6250 танк, 7500 </a:t>
                      </a:r>
                      <a:r>
                        <a:rPr lang="kk-KZ" sz="20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ұшақ. </a:t>
                      </a:r>
                      <a:r>
                        <a:rPr lang="kk-KZ" sz="20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Жеңіс </a:t>
                      </a: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1945  02/Ү. Р. Қошқарбаев. 500-дей Қазақстандық Кеңес Одағының 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kk-KZ" sz="20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батыры 98-і қазақ, 1998ж. 11/ХІІ Б.Момышұлы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184" marR="351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625" y="357188"/>
            <a:ext cx="785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kk-KZ" sz="4000"/>
              <a:t>Қазақстан – майдан арсеналы</a:t>
            </a:r>
            <a:endParaRPr lang="ru-RU" sz="4000"/>
          </a:p>
        </p:txBody>
      </p:sp>
    </p:spTree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Rot="1" noChangeArrowheads="1"/>
          </p:cNvSpPr>
          <p:nvPr>
            <p:ph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dirty="0" smtClean="0"/>
              <a:t>ҰЛЫ ОТАН СОҒЫСЫНЫҢ  </a:t>
            </a:r>
            <a:r>
              <a:rPr lang="kk-KZ" dirty="0" smtClean="0"/>
              <a:t>ҚАЗАҚСТАН </a:t>
            </a:r>
            <a:r>
              <a:rPr lang="ru-RU" dirty="0" smtClean="0"/>
              <a:t>БАТЫРЛАРЫ</a:t>
            </a:r>
          </a:p>
        </p:txBody>
      </p:sp>
      <p:pic>
        <p:nvPicPr>
          <p:cNvPr id="34821" name="Picture 5" descr="default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288" y="1196975"/>
            <a:ext cx="238125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48038" y="1341438"/>
            <a:ext cx="251618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3419475" y="5229225"/>
            <a:ext cx="2122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Мәметова Мәншүк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539750" y="5229225"/>
            <a:ext cx="2170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Әлия Молдағұлова</a:t>
            </a:r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1341438"/>
            <a:ext cx="25130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6300788" y="5229225"/>
            <a:ext cx="2509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Бауыржан Момышұлы</a:t>
            </a:r>
          </a:p>
        </p:txBody>
      </p:sp>
    </p:spTree>
  </p:cSld>
  <p:clrMapOvr>
    <a:masterClrMapping/>
  </p:clrMapOvr>
  <p:transition spd="slow" advClick="0" advTm="9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3" grpId="0"/>
      <p:bldP spid="34824" grpId="0"/>
      <p:bldP spid="348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Rot="1" noChangeArrowheads="1"/>
          </p:cNvSpPr>
          <p:nvPr>
            <p:ph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ru-RU" smtClean="0"/>
              <a:t>ҰЛЫ ОТАН СОҒЫСЫНЫҢ  </a:t>
            </a:r>
            <a:r>
              <a:rPr lang="kk-KZ" smtClean="0"/>
              <a:t>ҚАЗАҚСТАН </a:t>
            </a:r>
            <a:r>
              <a:rPr lang="ru-RU" smtClean="0"/>
              <a:t>БАТЫРЛАРЫ</a:t>
            </a:r>
          </a:p>
          <a:p>
            <a:pPr eaLnBrk="1" hangingPunct="1">
              <a:defRPr/>
            </a:pPr>
            <a:endParaRPr lang="ru-RU" smtClean="0"/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773238"/>
            <a:ext cx="2663825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1042988" y="573405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Ж. Малдыбаев</a:t>
            </a:r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1844675"/>
            <a:ext cx="2417763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3924300" y="5661025"/>
            <a:ext cx="1852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Нұркен Әбдіров</a:t>
            </a:r>
          </a:p>
        </p:txBody>
      </p:sp>
      <p:pic>
        <p:nvPicPr>
          <p:cNvPr id="35849" name="Picture 9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86500" y="1916113"/>
            <a:ext cx="260667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6877050" y="5661025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Сумин А.В</a:t>
            </a:r>
          </a:p>
        </p:txBody>
      </p:sp>
    </p:spTree>
  </p:cSld>
  <p:clrMapOvr>
    <a:masterClrMapping/>
  </p:clrMapOvr>
  <p:transition spd="slow" advClick="0" advTm="8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  <p:bldP spid="35846" grpId="0"/>
      <p:bldP spid="358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Rot="1" noChangeArrowheads="1"/>
          </p:cNvSpPr>
          <p:nvPr>
            <p:ph/>
          </p:nvPr>
        </p:nvSpPr>
        <p:spPr>
          <a:xfrm>
            <a:off x="301625" y="228600"/>
            <a:ext cx="4918075" cy="5937250"/>
          </a:xfrm>
        </p:spPr>
        <p:txBody>
          <a:bodyPr/>
          <a:lstStyle/>
          <a:p>
            <a:pPr algn="just" eaLnBrk="1" hangingPunct="1">
              <a:buFont typeface="Arial" charset="0"/>
              <a:buNone/>
              <a:defRPr/>
            </a:pPr>
            <a:r>
              <a:rPr lang="ru-RU" smtClean="0"/>
              <a:t>   </a:t>
            </a:r>
            <a:r>
              <a:rPr lang="ru-RU" sz="1800" smtClean="0"/>
              <a:t>Берлин үшін шайқас 1945 жылы 21 сәуірде, Рейхстаг үшін тартыс 29 сәуірде басталған. Бірақ қанды қақтығыс тек 2 мамыр күні ғана әрең аяқталды. Жүздеген мың солдат опат болған шайқас ең қанды қақтығыстардың бірі ретінде тарихта қалды.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1800" smtClean="0"/>
              <a:t>     1945 жылдың 9 мамыры - бұл ұлты мен дініне қарамастан барлық елдердің адамдары үшін ең жарқын, баршаға ортақ болған жеңіс күні. Қазіргі уақытта 9 мамыр - бұл соғысты бастан кешкендерді еске алу және болашақ ұрпаққа бейбітшілікті аманат ету күні.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ru-RU" sz="1800" smtClean="0"/>
              <a:t>     Жылдар өтіп 1945 жылдың мамырынан алыстап бара жатқан сайын, қатарымызда балалары мен немерелерінің болашағы үшін ұшқан оққа кеудесін тосқан ардагерлер саны сиреп барады.</a:t>
            </a:r>
          </a:p>
        </p:txBody>
      </p:sp>
      <p:pic>
        <p:nvPicPr>
          <p:cNvPr id="51205" name="Picture 5" descr="s554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476250"/>
            <a:ext cx="3744913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1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71500" y="285750"/>
            <a:ext cx="62642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“Көкпар” ойыны</a:t>
            </a:r>
          </a:p>
          <a:p>
            <a:pPr algn="ctr">
              <a:defRPr/>
            </a:pPr>
            <a:endParaRPr lang="ru-RU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38" y="928688"/>
            <a:ext cx="232568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214438" y="1214438"/>
            <a:ext cx="500062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875" y="1143000"/>
            <a:ext cx="4857750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Гитлердің “Барбаросса” соғысы жоспарының мәні неде?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75" y="2286000"/>
            <a:ext cx="232568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214438" y="2643188"/>
            <a:ext cx="500062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71875" y="2571750"/>
            <a:ext cx="4857750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Кеңес Одағы үшін бұл соғыс не үшін Ұлы Отан соғысы болды?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75" y="3643313"/>
            <a:ext cx="232568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285875" y="3929063"/>
            <a:ext cx="500063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875" y="3929063"/>
            <a:ext cx="4857750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Соғыстың алғашқы жылдарында республика экономикасында қандай өзгеріс болды?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50" y="5000625"/>
            <a:ext cx="232568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1285875" y="5357813"/>
            <a:ext cx="500063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875" y="5357813"/>
            <a:ext cx="4857750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Қазақстанға не себептен басқа жақтардан</a:t>
            </a:r>
          </a:p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фабрика зуаыттар көшірілді?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 advTm="8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3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500" y="0"/>
            <a:ext cx="232568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143000" y="285750"/>
            <a:ext cx="500063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00438" y="214313"/>
            <a:ext cx="4857750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Мұнайлы аудандарға қандай көмек көрсетіледі?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38" y="1285875"/>
            <a:ext cx="2325687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143000" y="1643063"/>
            <a:ext cx="500063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00438" y="1571625"/>
            <a:ext cx="4857750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Соғыс жылдарында қандай құрылыстар салынды?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38" y="2571750"/>
            <a:ext cx="2325687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214438" y="2928938"/>
            <a:ext cx="500062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00438" y="2928938"/>
            <a:ext cx="4857750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1941ж-1945ж. Салынған жаңа өнеркәсіп объектілерін ата?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5813" y="3929063"/>
            <a:ext cx="2325687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1214438" y="4214813"/>
            <a:ext cx="500062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00438" y="4286250"/>
            <a:ext cx="4857750" cy="1071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Ауыл шаруашылығындағы жағдай қандай болды?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50" y="5214938"/>
            <a:ext cx="232568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1357313" y="5643563"/>
            <a:ext cx="500062" cy="5715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500438" y="5500688"/>
            <a:ext cx="485775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Ұлы Отан соғысының аты аңызға айналған қаһарманы Кеңес Одағының батыры, белгілі жазушы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 advTm="8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63888" y="2276872"/>
            <a:ext cx="269817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соғыс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3776861"/>
            <a:ext cx="2668587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ЖЕҢІС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620688"/>
            <a:ext cx="6912768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«ПОСТЕР ҚОРҒАУ» </a:t>
            </a:r>
            <a:endParaRPr lang="ru-RU" sz="45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357166"/>
            <a:ext cx="6821098" cy="138499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жылаған </a:t>
            </a:r>
            <a: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бала </a:t>
            </a:r>
            <a:r>
              <a:rPr lang="ru-RU" sz="28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Басқыншылық</a:t>
            </a:r>
            <a: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</a:t>
            </a:r>
          </a:p>
          <a:p>
            <a:pPr algn="ctr">
              <a:defRPr/>
            </a:pPr>
            <a: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28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жаңа жерлер</a:t>
            </a:r>
            <a: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</a:t>
            </a:r>
            <a:r>
              <a:rPr lang="ru-RU" sz="28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жаулап</a:t>
            </a:r>
            <a: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28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алу</a:t>
            </a:r>
            <a: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</a:t>
            </a:r>
          </a:p>
          <a:p>
            <a:pPr algn="ctr">
              <a:defRPr/>
            </a:pPr>
            <a:r>
              <a:rPr lang="ru-RU" sz="28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қираған қала, қантөгіс,</a:t>
            </a:r>
            <a: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1928813"/>
            <a:ext cx="6478588" cy="15700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cap="all" dirty="0" err="1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Бейбіт</a:t>
            </a:r>
            <a:r>
              <a:rPr lang="ru-RU" sz="32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3200" b="1" cap="all" dirty="0" err="1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өмір,</a:t>
            </a:r>
            <a:endParaRPr lang="ru-RU" sz="3200" b="1" cap="all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>
              <a:defRPr/>
            </a:pPr>
            <a:r>
              <a:rPr lang="ru-RU" sz="32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3200" b="1" cap="all" dirty="0" err="1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сәбилердің шат</a:t>
            </a:r>
            <a:r>
              <a:rPr lang="ru-RU" sz="32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3200" b="1" cap="all" dirty="0" err="1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күлкісі,</a:t>
            </a:r>
            <a:r>
              <a:rPr lang="ru-RU" sz="3200" b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</a:p>
          <a:p>
            <a:pPr algn="ctr">
              <a:defRPr/>
            </a:pPr>
            <a:r>
              <a:rPr lang="ru-RU" sz="3200" b="1" cap="all" dirty="0" err="1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тоқшылық</a:t>
            </a:r>
            <a:endParaRPr lang="ru-RU" sz="3200" b="1" cap="all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52975" y="3786188"/>
            <a:ext cx="4391025" cy="2062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2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Зайырлы</a:t>
            </a:r>
            <a:r>
              <a:rPr lang="ru-RU" sz="32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</a:t>
            </a:r>
          </a:p>
          <a:p>
            <a:pPr algn="ctr">
              <a:defRPr/>
            </a:pPr>
            <a:r>
              <a:rPr lang="ru-RU" sz="32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3200" b="1" cap="all" dirty="0" err="1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егемендік</a:t>
            </a:r>
            <a:r>
              <a:rPr lang="ru-RU" sz="32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, </a:t>
            </a:r>
          </a:p>
          <a:p>
            <a:pPr algn="ctr">
              <a:defRPr/>
            </a:pPr>
            <a:r>
              <a:rPr lang="kk-KZ" sz="32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Демократиялық, </a:t>
            </a:r>
          </a:p>
          <a:p>
            <a:pPr algn="ctr">
              <a:defRPr/>
            </a:pPr>
            <a:r>
              <a:rPr lang="kk-KZ" sz="3200" b="1" cap="all" dirty="0">
                <a:ln/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тәуелсіздік</a:t>
            </a:r>
            <a:endParaRPr lang="ru-RU" sz="3200" b="1" cap="all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 descr="image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10525125" cy="732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00166" y="2000240"/>
            <a:ext cx="1643074" cy="50006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1200000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rot="21060051">
            <a:off x="-13995" y="168686"/>
            <a:ext cx="1356282" cy="298556"/>
          </a:xfrm>
          <a:prstGeom prst="rect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1200000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arg-5-50-tran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5572125"/>
            <a:ext cx="14001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rg-5-25-trans-y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715250" y="5357813"/>
            <a:ext cx="165576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14313" y="214313"/>
            <a:ext cx="6858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Сәйкестендіру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50" y="1000125"/>
            <a:ext cx="2000250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Ыбырай Жақаев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57625" y="1000125"/>
            <a:ext cx="2857500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Герман соғыс жоспары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50" y="1643063"/>
            <a:ext cx="200025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Жамбыл Жабаев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50" y="2286000"/>
            <a:ext cx="2000250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Қызыл ту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7625" y="1643063"/>
            <a:ext cx="321468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Тары өсірудің шебері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57625" y="2286000"/>
            <a:ext cx="407193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316 атқыштар дивизия қолбасшысы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50" y="3000375"/>
            <a:ext cx="2000250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500-ге жуық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50" y="3714750"/>
            <a:ext cx="2000250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Панфилов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50" y="4429125"/>
            <a:ext cx="2000250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Шығанақ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5750" y="5143500"/>
            <a:ext cx="2000250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Барбаросса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57625" y="2928938"/>
            <a:ext cx="542925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316 атқыштар дивизия  қандай  орденмен марапатталады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57625" y="3643313"/>
            <a:ext cx="4071938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Атақты күріш өсіруші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857625" y="4429125"/>
            <a:ext cx="4786313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Ұлы Отан соғыстарында Кеңес Одағы батыры атағын қанша жауынгер ие болды?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857625" y="5143500"/>
            <a:ext cx="4071938" cy="50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dirty="0">
                <a:solidFill>
                  <a:schemeClr val="tx1"/>
                </a:solidFill>
              </a:rPr>
              <a:t>“Ленинград өренім” жырының авторы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6" name="Прямая со стрелкой 25"/>
          <p:cNvCxnSpPr>
            <a:stCxn id="7" idx="3"/>
            <a:endCxn id="22" idx="1"/>
          </p:cNvCxnSpPr>
          <p:nvPr/>
        </p:nvCxnSpPr>
        <p:spPr>
          <a:xfrm>
            <a:off x="2286000" y="1249363"/>
            <a:ext cx="1571625" cy="26447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24" idx="1"/>
          </p:cNvCxnSpPr>
          <p:nvPr/>
        </p:nvCxnSpPr>
        <p:spPr>
          <a:xfrm rot="16200000" flipH="1">
            <a:off x="1267619" y="2804319"/>
            <a:ext cx="3608387" cy="15716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21" idx="1"/>
          </p:cNvCxnSpPr>
          <p:nvPr/>
        </p:nvCxnSpPr>
        <p:spPr>
          <a:xfrm>
            <a:off x="2286000" y="2500313"/>
            <a:ext cx="1571625" cy="6778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23" idx="1"/>
          </p:cNvCxnSpPr>
          <p:nvPr/>
        </p:nvCxnSpPr>
        <p:spPr>
          <a:xfrm>
            <a:off x="2286000" y="3214688"/>
            <a:ext cx="1571625" cy="14652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16" idx="1"/>
          </p:cNvCxnSpPr>
          <p:nvPr/>
        </p:nvCxnSpPr>
        <p:spPr>
          <a:xfrm flipV="1">
            <a:off x="2286000" y="2535238"/>
            <a:ext cx="1571625" cy="13938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endCxn id="15" idx="1"/>
          </p:cNvCxnSpPr>
          <p:nvPr/>
        </p:nvCxnSpPr>
        <p:spPr>
          <a:xfrm rot="5400000" flipH="1" flipV="1">
            <a:off x="1677988" y="2500312"/>
            <a:ext cx="2787650" cy="15716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11" idx="1"/>
          </p:cNvCxnSpPr>
          <p:nvPr/>
        </p:nvCxnSpPr>
        <p:spPr>
          <a:xfrm rot="5400000" flipH="1" flipV="1">
            <a:off x="999332" y="2536031"/>
            <a:ext cx="4144962" cy="15716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arg-5-50-tran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5572125"/>
            <a:ext cx="14001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rg-5-25-trans-y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715250" y="5357813"/>
            <a:ext cx="165576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14313" y="214313"/>
            <a:ext cx="6858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Кесте толтыру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264185"/>
              </p:ext>
            </p:extLst>
          </p:nvPr>
        </p:nvGraphicFramePr>
        <p:xfrm>
          <a:off x="0" y="1571625"/>
          <a:ext cx="7858125" cy="2560320"/>
        </p:xfrm>
        <a:graphic>
          <a:graphicData uri="http://schemas.openxmlformats.org/drawingml/2006/table">
            <a:tbl>
              <a:tblPr/>
              <a:tblGrid>
                <a:gridCol w="4243388"/>
                <a:gridCol w="3614737"/>
              </a:tblGrid>
              <a:tr h="166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«Кеңес Одағы батыры» атағын алғандар.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«Халық </a:t>
                      </a:r>
                      <a:r>
                        <a:rPr kumimoji="0" lang="kk-KZ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қаһарманы» </a:t>
                      </a:r>
                      <a:r>
                        <a:rPr kumimoji="0" lang="kk-KZ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атағын алғандар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593" name="Прямоугольник 12"/>
          <p:cNvSpPr>
            <a:spLocks noChangeArrowheads="1"/>
          </p:cNvSpPr>
          <p:nvPr/>
        </p:nvSpPr>
        <p:spPr bwMode="auto">
          <a:xfrm>
            <a:off x="285750" y="4071938"/>
            <a:ext cx="4572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kk-KZ" sz="2400" b="1" i="1">
                <a:latin typeface="Times New Roman" pitchFamily="18" charset="0"/>
                <a:cs typeface="Times New Roman" pitchFamily="18" charset="0"/>
              </a:rPr>
              <a:t>1. Төлеген Тоқтаров</a:t>
            </a:r>
            <a:endParaRPr lang="ru-RU" sz="2400">
              <a:latin typeface="Calibri" pitchFamily="34" charset="0"/>
              <a:cs typeface="Times New Roman" pitchFamily="18" charset="0"/>
            </a:endParaRPr>
          </a:p>
          <a:p>
            <a:pPr algn="just"/>
            <a:r>
              <a:rPr lang="kk-KZ" sz="2400" b="1" i="1">
                <a:latin typeface="Times New Roman" pitchFamily="18" charset="0"/>
                <a:cs typeface="Times New Roman" pitchFamily="18" charset="0"/>
              </a:rPr>
              <a:t>2. Қасым Қайсенов</a:t>
            </a:r>
          </a:p>
          <a:p>
            <a:pPr algn="just"/>
            <a:r>
              <a:rPr lang="kk-KZ" sz="2400" b="1" i="1">
                <a:latin typeface="Times New Roman" pitchFamily="18" charset="0"/>
                <a:cs typeface="Times New Roman" pitchFamily="18" charset="0"/>
              </a:rPr>
              <a:t>3. Сұлтан Баймаханбетов</a:t>
            </a:r>
          </a:p>
          <a:p>
            <a:pPr algn="just"/>
            <a:r>
              <a:rPr lang="kk-KZ" sz="2400" b="1" i="1">
                <a:latin typeface="Times New Roman" pitchFamily="18" charset="0"/>
                <a:cs typeface="Times New Roman" pitchFamily="18" charset="0"/>
              </a:rPr>
              <a:t>4. Рақымжан Қошқарбаев</a:t>
            </a:r>
          </a:p>
          <a:p>
            <a:pPr algn="just"/>
            <a:r>
              <a:rPr lang="kk-KZ" sz="2400">
                <a:latin typeface="Calibri" pitchFamily="34" charset="0"/>
                <a:cs typeface="Times New Roman" pitchFamily="18" charset="0"/>
              </a:rPr>
              <a:t>5. </a:t>
            </a:r>
            <a:r>
              <a:rPr lang="kk-KZ" sz="2400" b="1" i="1">
                <a:latin typeface="Times New Roman" pitchFamily="18" charset="0"/>
                <a:cs typeface="Times New Roman" pitchFamily="18" charset="0"/>
              </a:rPr>
              <a:t>Нүркен Әбдіров</a:t>
            </a:r>
          </a:p>
          <a:p>
            <a:pPr algn="just"/>
            <a:r>
              <a:rPr lang="kk-KZ" sz="2400" b="1" i="1">
                <a:latin typeface="Times New Roman" pitchFamily="18" charset="0"/>
                <a:cs typeface="Times New Roman" pitchFamily="18" charset="0"/>
              </a:rPr>
              <a:t>6. Бақтыораз Бейсекбаев</a:t>
            </a:r>
            <a:endParaRPr lang="ru-RU" sz="240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arg-5-50-tran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88" y="5572125"/>
            <a:ext cx="14001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rg-5-25-trans-y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715250" y="5357813"/>
            <a:ext cx="165576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14313" y="214313"/>
            <a:ext cx="6858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Кесте толтыру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0" y="1571625"/>
          <a:ext cx="7858125" cy="2926080"/>
        </p:xfrm>
        <a:graphic>
          <a:graphicData uri="http://schemas.openxmlformats.org/drawingml/2006/table">
            <a:tbl>
              <a:tblPr/>
              <a:tblGrid>
                <a:gridCol w="4243388"/>
                <a:gridCol w="3614737"/>
              </a:tblGrid>
              <a:tr h="166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«Кеңес Одағы батыры» атағын алғандар.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«Халық қаһарман» атағын алғандар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Төлеген Тоқтаров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Сұлтан Баймаханбетов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Нүркен Әбдіров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24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Қасым Қайсенов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2.Рақымжан Қошқарбаев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Бақтыораз Бейсенбаев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8248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589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547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284663" y="228600"/>
            <a:ext cx="4557712" cy="1143000"/>
          </a:xfrm>
        </p:spPr>
        <p:txBody>
          <a:bodyPr/>
          <a:lstStyle/>
          <a:p>
            <a:pPr eaLnBrk="1" hangingPunct="1">
              <a:defRPr/>
            </a:pPr>
            <a:r>
              <a:rPr lang="kk-KZ" sz="1600" smtClean="0"/>
              <a:t>Әрбір әлемнің елдерінде Ұлы Отан Соғыс батырларына ескерткіштер бар. Олардың есімімен көшелер, ауданы деп аталады.</a:t>
            </a:r>
            <a:endParaRPr lang="ru-RU" sz="1600" smtClean="0"/>
          </a:p>
        </p:txBody>
      </p:sp>
      <p:pic>
        <p:nvPicPr>
          <p:cNvPr id="56325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23850" y="260350"/>
            <a:ext cx="3190875" cy="2836863"/>
          </a:xfrm>
        </p:spPr>
      </p:pic>
      <p:pic>
        <p:nvPicPr>
          <p:cNvPr id="56327" name="Picture 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27538" y="1844675"/>
            <a:ext cx="43942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8" name="Picture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3850" y="3429000"/>
            <a:ext cx="3240088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1000">
        <p:blinds dir="vert"/>
      </p:transition>
    </mc:Choice>
    <mc:Fallback>
      <p:transition spd="slow" advClick="0" advTm="1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8" presetClass="entr" presetSubtype="0" ac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3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01625" y="228600"/>
            <a:ext cx="3838575" cy="5870575"/>
          </a:xfrm>
        </p:spPr>
      </p:pic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827088" y="6237288"/>
            <a:ext cx="2501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Қапшағай. Қазақстан.</a:t>
            </a:r>
          </a:p>
        </p:txBody>
      </p:sp>
      <p:pic>
        <p:nvPicPr>
          <p:cNvPr id="58374" name="Picture 6" descr="50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43438" y="260350"/>
            <a:ext cx="3960812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5435600" y="6308725"/>
            <a:ext cx="2182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Астана. Қазақстан.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1000">
        <p:dissolve/>
      </p:transition>
    </mc:Choice>
    <mc:Fallback>
      <p:transition spd="slow" advClick="0" advTm="11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/>
      <p:bldP spid="58373" grpId="0"/>
      <p:bldP spid="583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arg-5-50-trans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5429250"/>
            <a:ext cx="14001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rg-5-25-trans-y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286000" y="5286375"/>
            <a:ext cx="1655763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14313" y="1571625"/>
            <a:ext cx="685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3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Үйге тапсырма:</a:t>
            </a:r>
          </a:p>
        </p:txBody>
      </p:sp>
      <p:pic>
        <p:nvPicPr>
          <p:cNvPr id="29702" name="Picture 5" descr="j030125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5" y="38100"/>
            <a:ext cx="43211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48000" y="4357688"/>
          <a:ext cx="6096000" cy="1539240"/>
        </p:xfrm>
        <a:graphic>
          <a:graphicData uri="http://schemas.openxmlformats.org/drawingml/2006/table">
            <a:tbl>
              <a:tblPr/>
              <a:tblGrid>
                <a:gridCol w="1779588"/>
                <a:gridCol w="1506537"/>
                <a:gridCol w="2809875"/>
              </a:tblGrid>
              <a:tr h="642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Негізгі оқиғалар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күндері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нәтижелері мен маңызы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2322" marR="623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17" name="Rectangle 1"/>
          <p:cNvSpPr>
            <a:spLocks noChangeArrowheads="1"/>
          </p:cNvSpPr>
          <p:nvPr/>
        </p:nvSpPr>
        <p:spPr bwMode="auto">
          <a:xfrm>
            <a:off x="1125367" y="2286030"/>
            <a:ext cx="534704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27-28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тарауды оқу. </a:t>
            </a:r>
          </a:p>
          <a:p>
            <a:pPr algn="ctr" eaLnBrk="0" hangingPunct="0"/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Қазақстандықтар </a:t>
            </a:r>
          </a:p>
          <a:p>
            <a:pPr algn="ctr" eaLnBrk="0" hangingPunct="0"/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Ұлы Отан соғысы  жылдарында</a:t>
            </a:r>
            <a:endParaRPr lang="kk-KZ" sz="2800" b="1" i="1" dirty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Кесте толтыру.</a:t>
            </a:r>
            <a:endParaRPr lang="kk-KZ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Граница">
  <a:themeElements>
    <a:clrScheme name="Граница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364</TotalTime>
  <Words>664</Words>
  <Application>Microsoft Office PowerPoint</Application>
  <PresentationFormat>Экран (4:3)</PresentationFormat>
  <Paragraphs>130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Граница</vt:lpstr>
      <vt:lpstr>Презентация PowerPoint</vt:lpstr>
      <vt:lpstr>Ыстық орындық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Әрбір әлемнің елдерінде Ұлы Отан Соғыс батырларына ескерткіштер бар. Олардың есімімен көшелер, ауданы деп аталады.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Natasha</dc:creator>
  <cp:lastModifiedBy>пользователь</cp:lastModifiedBy>
  <cp:revision>33</cp:revision>
  <dcterms:created xsi:type="dcterms:W3CDTF">2009-12-17T08:04:16Z</dcterms:created>
  <dcterms:modified xsi:type="dcterms:W3CDTF">2017-12-13T01:07:02Z</dcterms:modified>
</cp:coreProperties>
</file>