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8" r:id="rId3"/>
    <p:sldId id="286" r:id="rId4"/>
    <p:sldId id="287" r:id="rId5"/>
    <p:sldId id="288" r:id="rId6"/>
    <p:sldId id="289" r:id="rId7"/>
    <p:sldId id="290" r:id="rId8"/>
    <p:sldId id="291" r:id="rId9"/>
    <p:sldId id="292" r:id="rId10"/>
    <p:sldId id="293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C0C0"/>
    <a:srgbClr val="5F5F5F"/>
    <a:srgbClr val="B2B2B2"/>
    <a:srgbClr val="0099CC"/>
    <a:srgbClr val="CC3300"/>
    <a:srgbClr val="A7BB69"/>
    <a:srgbClr val="FF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7" autoAdjust="0"/>
    <p:restoredTop sz="94424" autoAdjust="0"/>
  </p:normalViewPr>
  <p:slideViewPr>
    <p:cSldViewPr>
      <p:cViewPr>
        <p:scale>
          <a:sx n="117" d="100"/>
          <a:sy n="117" d="100"/>
        </p:scale>
        <p:origin x="-145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F5B759D-A0CB-43D1-BFC9-0A960CE5531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920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ChangeArrowheads="1"/>
          </p:cNvSpPr>
          <p:nvPr/>
        </p:nvSpPr>
        <p:spPr bwMode="gray">
          <a:xfrm>
            <a:off x="0" y="2514600"/>
            <a:ext cx="9144000" cy="1066800"/>
          </a:xfrm>
          <a:prstGeom prst="rect">
            <a:avLst/>
          </a:prstGeom>
          <a:gradFill rotWithShape="1">
            <a:gsLst>
              <a:gs pos="0">
                <a:schemeClr val="bg1">
                  <a:gamma/>
                  <a:tint val="0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gray">
          <a:xfrm>
            <a:off x="0" y="0"/>
            <a:ext cx="9144000" cy="25146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4120" name="Picture 24" descr="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03188"/>
            <a:ext cx="4162425" cy="4087812"/>
          </a:xfrm>
          <a:prstGeom prst="rect">
            <a:avLst/>
          </a:prstGeom>
          <a:noFill/>
        </p:spPr>
      </p:pic>
      <p:sp>
        <p:nvSpPr>
          <p:cNvPr id="4100" name="Rectangle 4"/>
          <p:cNvSpPr>
            <a:spLocks noChangeArrowheads="1"/>
          </p:cNvSpPr>
          <p:nvPr/>
        </p:nvSpPr>
        <p:spPr bwMode="gray">
          <a:xfrm>
            <a:off x="0" y="3200400"/>
            <a:ext cx="9144000" cy="36576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4121" name="Picture 25" descr="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3048000"/>
            <a:ext cx="1981200" cy="1946275"/>
          </a:xfrm>
          <a:prstGeom prst="rect">
            <a:avLst/>
          </a:prstGeom>
          <a:noFill/>
        </p:spPr>
      </p:pic>
      <p:pic>
        <p:nvPicPr>
          <p:cNvPr id="4118" name="Picture 22"/>
          <p:cNvPicPr>
            <a:picLocks noChangeAspect="1" noChangeArrowheads="1"/>
          </p:cNvPicPr>
          <p:nvPr/>
        </p:nvPicPr>
        <p:blipFill>
          <a:blip r:embed="rId4" cstate="print"/>
          <a:srcRect r="8662"/>
          <a:stretch>
            <a:fillRect/>
          </a:stretch>
        </p:blipFill>
        <p:spPr bwMode="auto">
          <a:xfrm>
            <a:off x="6781800" y="1538288"/>
            <a:ext cx="2057400" cy="189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7" name="Picture 21"/>
          <p:cNvPicPr>
            <a:picLocks noChangeAspect="1" noChangeArrowheads="1"/>
          </p:cNvPicPr>
          <p:nvPr/>
        </p:nvPicPr>
        <p:blipFill>
          <a:blip r:embed="rId5" cstate="print"/>
          <a:srcRect r="1010"/>
          <a:stretch>
            <a:fillRect/>
          </a:stretch>
        </p:blipFill>
        <p:spPr bwMode="auto">
          <a:xfrm>
            <a:off x="4419600" y="2439988"/>
            <a:ext cx="4495800" cy="380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1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57200" y="685800"/>
            <a:ext cx="8229600" cy="1524000"/>
          </a:xfrm>
        </p:spPr>
        <p:txBody>
          <a:bodyPr/>
          <a:lstStyle>
            <a:lvl1pPr>
              <a:defRPr sz="55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457200" y="2590800"/>
            <a:ext cx="5715000" cy="533400"/>
          </a:xfrm>
        </p:spPr>
        <p:txBody>
          <a:bodyPr/>
          <a:lstStyle>
            <a:lvl1pPr marL="0" indent="0">
              <a:buFontTx/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pic>
        <p:nvPicPr>
          <p:cNvPr id="4122" name="Picture 26" descr="0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876800"/>
            <a:ext cx="1382713" cy="1981200"/>
          </a:xfrm>
          <a:prstGeom prst="rect">
            <a:avLst/>
          </a:prstGeom>
          <a:noFill/>
        </p:spPr>
      </p:pic>
      <p:sp>
        <p:nvSpPr>
          <p:cNvPr id="4103" name="Rectangle 7"/>
          <p:cNvSpPr>
            <a:spLocks noGrp="1" noChangeArrowheads="1"/>
          </p:cNvSpPr>
          <p:nvPr>
            <p:ph type="dt" sz="half" idx="2"/>
          </p:nvPr>
        </p:nvSpPr>
        <p:spPr bwMode="white">
          <a:xfrm>
            <a:off x="1295400" y="6553200"/>
            <a:ext cx="2133600" cy="168275"/>
          </a:xfrm>
        </p:spPr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3657600" y="6553200"/>
            <a:ext cx="2895600" cy="168275"/>
          </a:xfrm>
        </p:spPr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6781800" y="6553200"/>
            <a:ext cx="1066800" cy="168275"/>
          </a:xfrm>
        </p:spPr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8FBEC2B2-E73F-42C0-84DC-54124C6CC5D5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123" name="Text Box 27"/>
          <p:cNvSpPr txBox="1">
            <a:spLocks noChangeArrowheads="1"/>
          </p:cNvSpPr>
          <p:nvPr/>
        </p:nvSpPr>
        <p:spPr bwMode="auto">
          <a:xfrm>
            <a:off x="8001000" y="6415088"/>
            <a:ext cx="1047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bg2"/>
                </a:solidFill>
              </a:rPr>
              <a:t>L/O/G/O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2000"/>
                                        <p:tgtEl>
                                          <p:spTgt spid="4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2000"/>
                                        <p:tgtEl>
                                          <p:spTgt spid="4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1000"/>
                                        <p:tgtEl>
                                          <p:spTgt spid="4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1" dur="1000"/>
                                        <p:tgtEl>
                                          <p:spTgt spid="4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400"/>
                            </p:stCondLst>
                            <p:childTnLst>
                              <p:par>
                                <p:cTn id="23" presetID="1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900"/>
                            </p:stCondLst>
                            <p:childTnLst>
                              <p:par>
                                <p:cTn id="2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9" dur="500"/>
                                        <p:tgtEl>
                                          <p:spTgt spid="4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1"/>
      <p:bldP spid="4102" grpId="0" build="p">
        <p:tmplLst>
          <p:tmpl lvl="1">
            <p:tnLst>
              <p:par>
                <p:cTn presetID="1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0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Top)">
                      <p:cBhvr>
                        <p:cTn dur="500"/>
                        <p:tgtEl>
                          <p:spTgt spid="410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C3CA137-FC88-4E77-B52A-8D5552D8259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9EA3FD7-05A7-477F-8873-0C6757A880D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533525"/>
            <a:ext cx="4038600" cy="5019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533525"/>
            <a:ext cx="4038600" cy="5019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8352741-7BDF-41A2-8005-44802E98FDBC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92FDF86-CFDE-4A27-B724-B4EF66DE10B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4DD9F22-8431-4895-843E-FC4890309DB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CFA99D4-51E8-4F7D-8AE1-56D42AAB980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EA71671-80C7-46F0-8396-273E57884DE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75361AB-426B-4BE6-AF0A-8E453FA1EDB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6724A20-EE61-4033-B80A-1005EF65A14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6172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6172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19AEC1D-6DC6-437B-8788-0C181256E87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461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533525"/>
            <a:ext cx="4038600" cy="50196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533525"/>
            <a:ext cx="4038600" cy="50196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613525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553200" y="6613525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F337E480-FCC1-4500-96D3-AE7E71DAE6E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>
          <a:xfrm>
            <a:off x="457200" y="1143000"/>
            <a:ext cx="8458200" cy="23971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461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533525"/>
            <a:ext cx="8229600" cy="5019675"/>
          </a:xfrm>
        </p:spPr>
        <p:txBody>
          <a:bodyPr/>
          <a:lstStyle/>
          <a:p>
            <a:r>
              <a:rPr lang="ru-RU" smtClean="0"/>
              <a:t>Вставка таблицы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613525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6553200" y="6613525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FB2FBCF8-D9EA-413A-A437-6B4BA265AB2C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457200" y="1143000"/>
            <a:ext cx="8458200" cy="23971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461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533525"/>
            <a:ext cx="8229600" cy="5019675"/>
          </a:xfrm>
        </p:spPr>
        <p:txBody>
          <a:bodyPr/>
          <a:lstStyle/>
          <a:p>
            <a:r>
              <a:rPr lang="ru-RU" smtClean="0"/>
              <a:t>Вставка диаграммы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613525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6553200" y="6613525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1F35D03D-FA88-4E8A-80ED-478135BE860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457200" y="1143000"/>
            <a:ext cx="8458200" cy="23971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50000">
              <a:schemeClr val="bg1">
                <a:gamma/>
                <a:tint val="0"/>
                <a:invGamma/>
              </a:schemeClr>
            </a:gs>
            <a:gs pos="100000">
              <a:schemeClr val="bg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4" name="Group 20"/>
          <p:cNvGrpSpPr>
            <a:grpSpLocks/>
          </p:cNvGrpSpPr>
          <p:nvPr/>
        </p:nvGrpSpPr>
        <p:grpSpPr bwMode="auto">
          <a:xfrm>
            <a:off x="0" y="0"/>
            <a:ext cx="9144000" cy="1447800"/>
            <a:chOff x="0" y="0"/>
            <a:chExt cx="5760" cy="912"/>
          </a:xfrm>
        </p:grpSpPr>
        <p:sp>
          <p:nvSpPr>
            <p:cNvPr id="1031" name="Rectangle 7"/>
            <p:cNvSpPr>
              <a:spLocks noChangeArrowheads="1"/>
            </p:cNvSpPr>
            <p:nvPr userDrawn="1"/>
          </p:nvSpPr>
          <p:spPr bwMode="gray">
            <a:xfrm>
              <a:off x="0" y="0"/>
              <a:ext cx="5760" cy="240"/>
            </a:xfrm>
            <a:prstGeom prst="rect">
              <a:avLst/>
            </a:prstGeom>
            <a:gradFill rotWithShape="1">
              <a:gsLst>
                <a:gs pos="0">
                  <a:schemeClr val="accent2">
                    <a:gamma/>
                    <a:tint val="28627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2" name="Rectangle 8"/>
            <p:cNvSpPr>
              <a:spLocks noChangeArrowheads="1"/>
            </p:cNvSpPr>
            <p:nvPr userDrawn="1"/>
          </p:nvSpPr>
          <p:spPr bwMode="gray">
            <a:xfrm>
              <a:off x="1248" y="240"/>
              <a:ext cx="4512" cy="480"/>
            </a:xfrm>
            <a:prstGeom prst="rect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3" name="Rectangle 9"/>
            <p:cNvSpPr>
              <a:spLocks noChangeArrowheads="1"/>
            </p:cNvSpPr>
            <p:nvPr userDrawn="1"/>
          </p:nvSpPr>
          <p:spPr bwMode="gray">
            <a:xfrm>
              <a:off x="0" y="720"/>
              <a:ext cx="5760" cy="19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pic>
        <p:nvPicPr>
          <p:cNvPr id="1050" name="Picture 26" descr="02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715250" y="77788"/>
            <a:ext cx="1066800" cy="1047750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33525"/>
            <a:ext cx="8229600" cy="501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613525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613525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B8CEC2DE-A8ED-4E71-8B0E-35CFB07B9026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048" name="Picture 24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424863" y="95250"/>
            <a:ext cx="673100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49" name="Picture 25"/>
          <p:cNvPicPr>
            <a:picLocks noChangeAspect="1" noChangeArrowheads="1"/>
          </p:cNvPicPr>
          <p:nvPr/>
        </p:nvPicPr>
        <p:blipFill>
          <a:blip r:embed="rId18" cstate="print"/>
          <a:srcRect r="1010"/>
          <a:stretch>
            <a:fillRect/>
          </a:stretch>
        </p:blipFill>
        <p:spPr bwMode="auto">
          <a:xfrm>
            <a:off x="8001000" y="311150"/>
            <a:ext cx="914400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51" name="Rectangle 2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1143000"/>
            <a:ext cx="8458200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1">
                <a:solidFill>
                  <a:schemeClr val="bg2"/>
                </a:solidFill>
              </a:defRPr>
            </a:lvl1pPr>
          </a:lstStyle>
          <a:p>
            <a:r>
              <a:rPr lang="en-US"/>
              <a:t>www.themegallery.com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1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10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10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</p:bld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6" name="Rectangle 16"/>
          <p:cNvSpPr>
            <a:spLocks noGrp="1" noChangeArrowheads="1"/>
          </p:cNvSpPr>
          <p:nvPr>
            <p:ph type="ctrTitle"/>
          </p:nvPr>
        </p:nvSpPr>
        <p:spPr>
          <a:xfrm>
            <a:off x="457200" y="990600"/>
            <a:ext cx="8229600" cy="1524000"/>
          </a:xfrm>
        </p:spPr>
        <p:txBody>
          <a:bodyPr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Что нужно знать, чтобы не стать жертвой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5137" name="Rectangle 17"/>
          <p:cNvSpPr>
            <a:spLocks noGrp="1" noChangeArrowheads="1"/>
          </p:cNvSpPr>
          <p:nvPr>
            <p:ph type="subTitle" idx="1"/>
          </p:nvPr>
        </p:nvSpPr>
        <p:spPr>
          <a:xfrm>
            <a:off x="395536" y="2276872"/>
            <a:ext cx="5776664" cy="847328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ru-RU" dirty="0"/>
              <a:t>Сборник методических материалов </a:t>
            </a:r>
          </a:p>
          <a:p>
            <a:pPr>
              <a:spcBef>
                <a:spcPts val="0"/>
              </a:spcBef>
            </a:pPr>
            <a:r>
              <a:rPr lang="ru-RU" dirty="0"/>
              <a:t>по профилактике половой неприкосновенности несовершеннолетних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Как избежать опасности? Что внушать ребенку?</a:t>
            </a: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17663"/>
            <a:ext cx="8134672" cy="4691657"/>
          </a:xfrm>
        </p:spPr>
        <p:txBody>
          <a:bodyPr/>
          <a:lstStyle/>
          <a:p>
            <a:pPr algn="just"/>
            <a:r>
              <a:rPr lang="ru-RU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Если тебя пытаются уговорить, отвечай, что тебе надо пойти домой и предупредить родителей, рассказать им, куда и с кем отправляешься. </a:t>
            </a:r>
          </a:p>
          <a:p>
            <a:pPr algn="just"/>
            <a:r>
              <a:rPr lang="kk-KZ" sz="2000" dirty="0" smtClean="0"/>
              <a:t>Всегда отказывайся, если незнакомец предлагает тебе что-то посмотреть или помочь донести.</a:t>
            </a:r>
          </a:p>
          <a:p>
            <a:pPr algn="just"/>
            <a:r>
              <a:rPr lang="kk-KZ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Если тебе предлагают сниматься в кино или участвовать в конкурсе красоты, не соглашайся сразу, а спроси, когда и куда можно подойти вместе с родителями.</a:t>
            </a:r>
          </a:p>
          <a:p>
            <a:pPr algn="just"/>
            <a:r>
              <a:rPr lang="kk-KZ" sz="2000" dirty="0" smtClean="0"/>
              <a:t>Если у тебя возникают какие-либо проблемы, поговори о них с родителями или другими взрослыми, кому ты сам доверяешь.</a:t>
            </a:r>
          </a:p>
          <a:p>
            <a:pPr marL="0" indent="0" algn="just">
              <a:buNone/>
            </a:pPr>
            <a:endParaRPr lang="kk-KZ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just">
              <a:buNone/>
            </a:pPr>
            <a:endParaRPr lang="kk-KZ" sz="2000" dirty="0" smtClean="0"/>
          </a:p>
          <a:p>
            <a:pPr marL="0" indent="0" algn="ctr">
              <a:buNone/>
            </a:pPr>
            <a:r>
              <a:rPr lang="kk-KZ" sz="16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(Как правило, педофил – неплохой детский психолог)</a:t>
            </a:r>
            <a:endParaRPr lang="ru-RU" sz="16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Говорим ребенку, как обезопасить себя в подъезде:</a:t>
            </a: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17663"/>
            <a:ext cx="7990656" cy="4763665"/>
          </a:xfrm>
        </p:spPr>
        <p:txBody>
          <a:bodyPr/>
          <a:lstStyle/>
          <a:p>
            <a:r>
              <a:rPr lang="kk-KZ" sz="2000" dirty="0" smtClean="0"/>
              <a:t>Подходя к дому, обрати внимание, не идет ли кто-либо следом;</a:t>
            </a:r>
          </a:p>
          <a:p>
            <a:r>
              <a:rPr lang="kk-KZ" sz="2000" dirty="0" smtClean="0"/>
              <a:t>Если кто-то идет – не подходи к подъезду. Погуляй на улице 15-20 минут, и, если незнакомый мужчина продолжает идти следом, расскажи о нем любому повстречавшемуся взрослому, идущему навстречу;</a:t>
            </a:r>
          </a:p>
          <a:p>
            <a:r>
              <a:rPr lang="kk-KZ" sz="2000" dirty="0" smtClean="0"/>
              <a:t>Если в доме есть домофон, перед входом в подъезд вызови свою квартиру и попроси родителей встретить, можно также воспользоваться телефоном;</a:t>
            </a:r>
          </a:p>
          <a:p>
            <a:r>
              <a:rPr lang="kk-KZ" sz="2000" dirty="0" smtClean="0"/>
              <a:t>Если незнакомый мужчина уже находится в подъезде, сразу же выйди на улицу и дождись, когда в подъезд войдет кто-то из взрослых жильцов дома;</a:t>
            </a:r>
          </a:p>
          <a:p>
            <a:r>
              <a:rPr lang="kk-KZ" sz="2000" dirty="0" smtClean="0"/>
              <a:t>Не выходи на лестницу в позднее время. Мусор лучше выносить утром. 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dirty="0" smtClean="0"/>
              <a:t>Чтобы избежать опасности в лифте:</a:t>
            </a:r>
            <a:endParaRPr lang="en-US" sz="2800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3568" y="1412776"/>
            <a:ext cx="7992888" cy="4968553"/>
          </a:xfrm>
        </p:spPr>
        <p:txBody>
          <a:bodyPr/>
          <a:lstStyle/>
          <a:p>
            <a:pPr algn="just">
              <a:buNone/>
            </a:pPr>
            <a:r>
              <a:rPr lang="kk-KZ" sz="1600" dirty="0" smtClean="0"/>
              <a:t>-   входи в лифт, только убедившись, что на площадке нет постороннего, который вслед за тобой зайдет в кабину;</a:t>
            </a:r>
          </a:p>
          <a:p>
            <a:pPr algn="just">
              <a:buNone/>
            </a:pPr>
            <a:r>
              <a:rPr lang="kk-KZ" sz="1600" dirty="0" smtClean="0"/>
              <a:t>-   если в вызванном лифте уже находится незнакомый человек, не входи в кабину;</a:t>
            </a:r>
          </a:p>
          <a:p>
            <a:pPr algn="just">
              <a:buFontTx/>
              <a:buChar char="-"/>
            </a:pPr>
            <a:r>
              <a:rPr lang="kk-KZ" sz="1600" dirty="0" smtClean="0"/>
              <a:t>не входи с незнакомым человеком в лифт;</a:t>
            </a:r>
          </a:p>
          <a:p>
            <a:pPr algn="just">
              <a:buFontTx/>
              <a:buChar char="-"/>
            </a:pPr>
            <a:r>
              <a:rPr lang="kk-KZ" sz="1600" dirty="0" smtClean="0"/>
              <a:t>если незнакомец все-таки зашел в лифт, не стой к нему спиной и наблюдай за его действиями;</a:t>
            </a:r>
          </a:p>
          <a:p>
            <a:pPr algn="just">
              <a:buFontTx/>
              <a:buChar char="-"/>
            </a:pPr>
            <a:r>
              <a:rPr lang="kk-KZ" sz="1600" dirty="0" smtClean="0"/>
              <a:t>постоянно нажимай кнопку ближайшего этажа;</a:t>
            </a:r>
          </a:p>
          <a:p>
            <a:pPr algn="just">
              <a:buFontTx/>
              <a:buChar char="-"/>
            </a:pPr>
            <a:r>
              <a:rPr lang="kk-KZ" sz="1600" dirty="0" smtClean="0"/>
              <a:t>если двери лифта открылись, выскочи на площадку, позови жильцов дома на помощь;</a:t>
            </a:r>
          </a:p>
          <a:p>
            <a:pPr algn="just">
              <a:buFontTx/>
              <a:buChar char="-"/>
            </a:pPr>
            <a:r>
              <a:rPr lang="kk-KZ" sz="1600" dirty="0" smtClean="0"/>
              <a:t>оказавшись в безопасности, немедленно позвони в полицию, сообщи, что произошло, точный адрес, а также приметы и направление, куда ушел нападавший;</a:t>
            </a:r>
          </a:p>
          <a:p>
            <a:pPr algn="just">
              <a:buFontTx/>
              <a:buChar char="-"/>
            </a:pPr>
            <a:r>
              <a:rPr lang="kk-KZ" sz="1600" dirty="0" smtClean="0"/>
              <a:t> а если все-таки, вырваться не удалось, надо действовать по обстоятельствам: - если насильник зажимает тебе рот и снимает одежду, не угрожай, не плачь, сохраняй спокойствие, разговаривай с насильником.</a:t>
            </a:r>
          </a:p>
          <a:p>
            <a:pPr algn="just">
              <a:buFontTx/>
              <a:buChar char="-"/>
            </a:pPr>
            <a:r>
              <a:rPr lang="kk-KZ" sz="1600" dirty="0" smtClean="0"/>
              <a:t>если можешь – защищайся любыми способами, если представилась возможность бежать, не собирай вещи, убегай в чем есть.</a:t>
            </a:r>
          </a:p>
          <a:p>
            <a:pPr algn="just">
              <a:buNone/>
            </a:pP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dirty="0" smtClean="0"/>
              <a:t>ВНУШАЙТЕ РЕБЕНКУ: </a:t>
            </a:r>
            <a:endParaRPr lang="en-US" sz="2800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55576" y="1628800"/>
            <a:ext cx="7990656" cy="4763665"/>
          </a:xfrm>
        </p:spPr>
        <p:txBody>
          <a:bodyPr/>
          <a:lstStyle/>
          <a:p>
            <a:pPr algn="just">
              <a:buNone/>
            </a:pPr>
            <a:endParaRPr lang="kk-KZ" sz="2000" b="1" i="1" dirty="0" smtClean="0"/>
          </a:p>
          <a:p>
            <a:pPr algn="just">
              <a:buNone/>
            </a:pPr>
            <a:r>
              <a:rPr lang="kk-KZ" sz="2000" b="1" i="1" dirty="0" smtClean="0"/>
              <a:t>Машина </a:t>
            </a:r>
            <a:r>
              <a:rPr lang="kk-KZ" sz="2000" dirty="0" smtClean="0"/>
              <a:t>– это не только средство передвижения, она также может стать орудием преступника. Садиться в чужую машину нельзя, даже если за рулем или в салоне сидит женщина.</a:t>
            </a:r>
          </a:p>
          <a:p>
            <a:pPr algn="just">
              <a:buNone/>
            </a:pPr>
            <a:endParaRPr lang="kk-KZ" sz="2000" b="1" i="1" dirty="0"/>
          </a:p>
          <a:p>
            <a:pPr algn="just">
              <a:buNone/>
            </a:pPr>
            <a:r>
              <a:rPr lang="kk-KZ" sz="2000" i="1" dirty="0" smtClean="0"/>
              <a:t>- если рядом с тобой тормозит машина, как можно дальше отойди от нее и не садись в нее;</a:t>
            </a:r>
          </a:p>
          <a:p>
            <a:pPr algn="just">
              <a:buNone/>
            </a:pPr>
            <a:r>
              <a:rPr lang="kk-KZ" sz="2000" i="1" dirty="0" smtClean="0"/>
              <a:t>- если человек не отстает от тебя, подойди к любому дому и сделай вид что это твой дом, помаши рукой и позови родственников, которых как будто видишь в окне </a:t>
            </a:r>
            <a:endParaRPr lang="en-US" sz="20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000" dirty="0" smtClean="0"/>
              <a:t>Чтобы не стать жертвой, оказавшись в чужом автомобиле надо выполнять Правила поведения в автомобиле: </a:t>
            </a:r>
            <a:endParaRPr lang="en-US" sz="2000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17663"/>
            <a:ext cx="7990656" cy="4763665"/>
          </a:xfrm>
        </p:spPr>
        <p:txBody>
          <a:bodyPr/>
          <a:lstStyle/>
          <a:p>
            <a:pPr algn="just">
              <a:buNone/>
            </a:pPr>
            <a:r>
              <a:rPr lang="ru-RU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800" dirty="0" smtClean="0">
                <a:solidFill>
                  <a:schemeClr val="tx1"/>
                </a:solidFill>
              </a:rPr>
              <a:t>- если добираешься на попутной машине, попроси сопровождающих записать номер машины, марку, фамилию водителя и сообщи об этом родителям;</a:t>
            </a:r>
          </a:p>
          <a:p>
            <a:pPr algn="just">
              <a:buNone/>
            </a:pPr>
            <a:r>
              <a:rPr lang="ru-RU" sz="1800" dirty="0"/>
              <a:t> </a:t>
            </a:r>
            <a:r>
              <a:rPr lang="ru-RU" sz="1800" dirty="0" smtClean="0"/>
              <a:t>- если водитель начал проявлять сексуальный интерес, попроси остановиться. Если это требование не выполнено и машина не остановлена, то открой дверь или постарайся разбить окно, то есть делай все, чтобы привлечь к машине внимание других водителей. Если перекресток патрулируется, постарайся обратить внимание сотрудника милиции;</a:t>
            </a:r>
          </a:p>
          <a:p>
            <a:pPr algn="just">
              <a:buNone/>
            </a:pP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1800" dirty="0" smtClean="0">
                <a:solidFill>
                  <a:schemeClr val="tx1"/>
                </a:solidFill>
              </a:rPr>
              <a:t>-   не соглашайся на предложение водителя взять попутчиков, а если он настаивает, попроси проехать чуть дальше и выйди из машины;</a:t>
            </a:r>
          </a:p>
          <a:p>
            <a:pPr algn="just">
              <a:buFontTx/>
              <a:buChar char="-"/>
            </a:pPr>
            <a:r>
              <a:rPr lang="ru-RU" sz="1800" dirty="0" smtClean="0"/>
              <a:t>не садись в машину, если в ней уже сидят пассажиры;</a:t>
            </a:r>
          </a:p>
          <a:p>
            <a:pPr algn="just">
              <a:buFontTx/>
              <a:buChar char="-"/>
            </a:pPr>
            <a:r>
              <a:rPr lang="ru-RU" sz="1800" dirty="0" smtClean="0"/>
              <a:t>идя вдоль дороги, выбирай маршрут так, чтобы идти навстречу транспорту.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000" dirty="0" smtClean="0"/>
              <a:t>Учите ребенка, что надо делать, если к нему пристает незнакомец или даже знакомый человек </a:t>
            </a:r>
            <a:endParaRPr lang="en-US" sz="2000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17663"/>
            <a:ext cx="7990656" cy="4763665"/>
          </a:xfrm>
        </p:spPr>
        <p:txBody>
          <a:bodyPr/>
          <a:lstStyle/>
          <a:p>
            <a:pPr algn="just"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- не жди, когда тебя схватят;</a:t>
            </a:r>
          </a:p>
          <a:p>
            <a:pPr marL="0" indent="0" algn="just">
              <a:buNone/>
            </a:pPr>
            <a:r>
              <a:rPr lang="ru-RU" sz="2000" dirty="0" smtClean="0"/>
              <a:t>- если можешь, брось что-нибудь в лицо нападающему (например, портфель, мешок с обувью или просто горсть мелочи), чтобы на некоторое время привести его в замешательство и отвлечь;</a:t>
            </a:r>
          </a:p>
          <a:p>
            <a:pPr algn="just">
              <a:buFontTx/>
              <a:buChar char="-"/>
            </a:pPr>
            <a:r>
              <a:rPr lang="kk-KZ" sz="2000" dirty="0" smtClean="0"/>
              <a:t>убегай в сторону, где много людей;</a:t>
            </a:r>
          </a:p>
          <a:p>
            <a:pPr algn="just">
              <a:buFontTx/>
              <a:buChar char="-"/>
            </a:pPr>
            <a:r>
              <a:rPr lang="kk-KZ" sz="2000" dirty="0" smtClean="0">
                <a:solidFill>
                  <a:schemeClr val="tx1"/>
                </a:solidFill>
              </a:rPr>
              <a:t>если тебе зажимают рот рукой, укуси за руку;</a:t>
            </a:r>
          </a:p>
          <a:p>
            <a:pPr algn="just">
              <a:buFontTx/>
              <a:buChar char="-"/>
            </a:pPr>
            <a:r>
              <a:rPr lang="kk-KZ" sz="2000" dirty="0" smtClean="0"/>
              <a:t>используй любые подсобные средства: ручку, расческу или ключи (вонзи в лицо, в ногу или руку нападающего); любой аэрозоль (направь струю в глаза); каблук (сильно топни каблуков по ноге нападающего);</a:t>
            </a:r>
          </a:p>
          <a:p>
            <a:pPr algn="just">
              <a:buFontTx/>
              <a:buChar char="-"/>
            </a:pPr>
            <a:r>
              <a:rPr lang="kk-KZ" sz="2000" dirty="0" smtClean="0"/>
              <a:t>дерись из всех сил, не размахивай беспорядочно руками. Надо причинить нападающему максимальную боль;</a:t>
            </a:r>
          </a:p>
          <a:p>
            <a:pPr algn="just">
              <a:buFontTx/>
              <a:buChar char="-"/>
            </a:pPr>
            <a:r>
              <a:rPr lang="kk-KZ" sz="2000" dirty="0" smtClean="0"/>
              <a:t>как только он ослабит хватку – убегай. </a:t>
            </a:r>
            <a:endParaRPr lang="ru-RU" sz="2000" dirty="0">
              <a:solidFill>
                <a:schemeClr val="tx1"/>
              </a:solidFill>
            </a:endParaRPr>
          </a:p>
          <a:p>
            <a:pPr algn="just"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sz="2400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17663"/>
            <a:ext cx="7990656" cy="4763665"/>
          </a:xfrm>
        </p:spPr>
        <p:txBody>
          <a:bodyPr/>
          <a:lstStyle/>
          <a:p>
            <a:pPr algn="just">
              <a:buNone/>
            </a:pPr>
            <a:r>
              <a:rPr lang="ru-RU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Дети обычно скрывают эти страшные факты, потому, что подсознательно считают себя виновными в происходящем и боятся презрения окружающих. Совратитель уверяет, что ребенка перестанут любить, если узнают о случившемся. Именно поэтому такие прецеденты могут повторяться неоднократно.  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dirty="0" smtClean="0"/>
              <a:t>Как быть ребенку в такой ситуации</a:t>
            </a:r>
            <a:endParaRPr lang="en-US" sz="2400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17663"/>
            <a:ext cx="7990656" cy="4763665"/>
          </a:xfrm>
        </p:spPr>
        <p:txBody>
          <a:bodyPr/>
          <a:lstStyle/>
          <a:p>
            <a:pPr algn="just">
              <a:buNone/>
            </a:pPr>
            <a:r>
              <a:rPr lang="kk-KZ" sz="2800" dirty="0" smtClean="0"/>
              <a:t>- </a:t>
            </a:r>
            <a:r>
              <a:rPr lang="kk-KZ" sz="2000" dirty="0" smtClean="0"/>
              <a:t>постараться избежать нападения взрослого, если получится (отвлечь внимание, кричать и звать на помощь, убежать);</a:t>
            </a:r>
          </a:p>
          <a:p>
            <a:pPr algn="just">
              <a:buNone/>
            </a:pPr>
            <a:r>
              <a:rPr lang="kk-KZ" sz="2000" dirty="0" smtClean="0"/>
              <a:t>-  если не удалось избежать насилия, не обвиняй себя, ты ни в чем не виновата, но обязательно обратись за помощью и советом к человеку, которому ты доверяешь. Это могут быть мама, тетя, бабушка, сестра (брат), учитель, тренер и т.д. В городе есть телефоны доверия.</a:t>
            </a:r>
          </a:p>
          <a:p>
            <a:pPr algn="just">
              <a:buNone/>
            </a:pPr>
            <a:r>
              <a:rPr lang="kk-KZ" sz="2000" dirty="0" smtClean="0"/>
              <a:t>-  как бы ни было трудно давать показания следователю против своего отца, отчима, близкого человека твоей матери, соберись с силами. Никому не дозволено безнаказанно совершать преступления. Если преступника не остановить, сам он не остановится. Конечно, сделать это трудно, но все-таки нужно!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dirty="0" smtClean="0"/>
              <a:t>ИЗБЕЖАТЬ НАСИЛИЯ МОЖНО!</a:t>
            </a:r>
            <a:endParaRPr lang="en-US" sz="2400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17663"/>
            <a:ext cx="7990656" cy="4763665"/>
          </a:xfrm>
        </p:spPr>
        <p:txBody>
          <a:bodyPr/>
          <a:lstStyle/>
          <a:p>
            <a:pPr algn="just">
              <a:buNone/>
            </a:pPr>
            <a: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</a:t>
            </a:r>
          </a:p>
          <a:p>
            <a:pPr algn="just">
              <a:buNone/>
            </a:pPr>
            <a:endParaRPr lang="ru-RU" sz="2400" i="1" dirty="0"/>
          </a:p>
          <a:p>
            <a:pPr algn="ctr">
              <a:buNone/>
            </a:pPr>
            <a:r>
              <a:rPr lang="ru-RU" sz="2800" i="1" dirty="0" smtClean="0">
                <a:solidFill>
                  <a:schemeClr val="tx1"/>
                </a:solidFill>
              </a:rPr>
              <a:t>Соблюдая правила безопасности, </a:t>
            </a:r>
          </a:p>
          <a:p>
            <a:pPr algn="ctr">
              <a:buNone/>
            </a:pPr>
            <a:r>
              <a:rPr lang="ru-RU" sz="2800" i="1" dirty="0" smtClean="0">
                <a:solidFill>
                  <a:schemeClr val="tx1"/>
                </a:solidFill>
              </a:rPr>
              <a:t>ваш ребенок сможет принять самое </a:t>
            </a:r>
          </a:p>
          <a:p>
            <a:pPr algn="ctr">
              <a:buNone/>
            </a:pPr>
            <a:r>
              <a:rPr lang="ru-RU" sz="2800" i="1" dirty="0" smtClean="0">
                <a:solidFill>
                  <a:schemeClr val="tx1"/>
                </a:solidFill>
              </a:rPr>
              <a:t>правильное решение в сложной ситуации и</a:t>
            </a:r>
          </a:p>
          <a:p>
            <a:pPr algn="ctr">
              <a:buNone/>
            </a:pPr>
            <a:r>
              <a:rPr lang="ru-RU" sz="2800" i="1" dirty="0" smtClean="0">
                <a:solidFill>
                  <a:schemeClr val="tx1"/>
                </a:solidFill>
              </a:rPr>
              <a:t> избежать встречи с преступником</a:t>
            </a:r>
            <a:endParaRPr lang="en-US" sz="28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езентация">
  <a:themeElements>
    <a:clrScheme name="Default Design 1">
      <a:dk1>
        <a:srgbClr val="000000"/>
      </a:dk1>
      <a:lt1>
        <a:srgbClr val="BBEAA8"/>
      </a:lt1>
      <a:dk2>
        <a:srgbClr val="063C60"/>
      </a:dk2>
      <a:lt2>
        <a:srgbClr val="FFFFFF"/>
      </a:lt2>
      <a:accent1>
        <a:srgbClr val="5598CF"/>
      </a:accent1>
      <a:accent2>
        <a:srgbClr val="AAD955"/>
      </a:accent2>
      <a:accent3>
        <a:srgbClr val="DAF3D1"/>
      </a:accent3>
      <a:accent4>
        <a:srgbClr val="000000"/>
      </a:accent4>
      <a:accent5>
        <a:srgbClr val="B4CAE4"/>
      </a:accent5>
      <a:accent6>
        <a:srgbClr val="9AC44C"/>
      </a:accent6>
      <a:hlink>
        <a:srgbClr val="C7AA6F"/>
      </a:hlink>
      <a:folHlink>
        <a:srgbClr val="9E65B7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BBEAA8"/>
        </a:lt1>
        <a:dk2>
          <a:srgbClr val="063C60"/>
        </a:dk2>
        <a:lt2>
          <a:srgbClr val="FFFFFF"/>
        </a:lt2>
        <a:accent1>
          <a:srgbClr val="5598CF"/>
        </a:accent1>
        <a:accent2>
          <a:srgbClr val="AAD955"/>
        </a:accent2>
        <a:accent3>
          <a:srgbClr val="DAF3D1"/>
        </a:accent3>
        <a:accent4>
          <a:srgbClr val="000000"/>
        </a:accent4>
        <a:accent5>
          <a:srgbClr val="B4CAE4"/>
        </a:accent5>
        <a:accent6>
          <a:srgbClr val="9AC44C"/>
        </a:accent6>
        <a:hlink>
          <a:srgbClr val="C7AA6F"/>
        </a:hlink>
        <a:folHlink>
          <a:srgbClr val="9E65B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6EDA8"/>
        </a:lt1>
        <a:dk2>
          <a:srgbClr val="006600"/>
        </a:dk2>
        <a:lt2>
          <a:srgbClr val="FFFFFF"/>
        </a:lt2>
        <a:accent1>
          <a:srgbClr val="73C95B"/>
        </a:accent1>
        <a:accent2>
          <a:srgbClr val="F7C037"/>
        </a:accent2>
        <a:accent3>
          <a:srgbClr val="FAF4D1"/>
        </a:accent3>
        <a:accent4>
          <a:srgbClr val="000000"/>
        </a:accent4>
        <a:accent5>
          <a:srgbClr val="BCE1B5"/>
        </a:accent5>
        <a:accent6>
          <a:srgbClr val="E0AE31"/>
        </a:accent6>
        <a:hlink>
          <a:srgbClr val="2393CB"/>
        </a:hlink>
        <a:folHlink>
          <a:srgbClr val="CB057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CE6AE"/>
        </a:lt1>
        <a:dk2>
          <a:srgbClr val="800000"/>
        </a:dk2>
        <a:lt2>
          <a:srgbClr val="FFFFFF"/>
        </a:lt2>
        <a:accent1>
          <a:srgbClr val="F66C2E"/>
        </a:accent1>
        <a:accent2>
          <a:srgbClr val="F9DE3D"/>
        </a:accent2>
        <a:accent3>
          <a:srgbClr val="FDF0D3"/>
        </a:accent3>
        <a:accent4>
          <a:srgbClr val="000000"/>
        </a:accent4>
        <a:accent5>
          <a:srgbClr val="FABAAD"/>
        </a:accent5>
        <a:accent6>
          <a:srgbClr val="E2C936"/>
        </a:accent6>
        <a:hlink>
          <a:srgbClr val="6CCA85"/>
        </a:hlink>
        <a:folHlink>
          <a:srgbClr val="DCA44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</Template>
  <TotalTime>132</TotalTime>
  <Words>982</Words>
  <Application>Microsoft Office PowerPoint</Application>
  <PresentationFormat>Экран (4:3)</PresentationFormat>
  <Paragraphs>60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презентация</vt:lpstr>
      <vt:lpstr>Что нужно знать, чтобы не стать жертвой</vt:lpstr>
      <vt:lpstr>Как избежать опасности? Что внушать ребенку?</vt:lpstr>
      <vt:lpstr>Говорим ребенку, как обезопасить себя в подъезде:</vt:lpstr>
      <vt:lpstr>Чтобы избежать опасности в лифте:</vt:lpstr>
      <vt:lpstr>ВНУШАЙТЕ РЕБЕНКУ: </vt:lpstr>
      <vt:lpstr>Чтобы не стать жертвой, оказавшись в чужом автомобиле надо выполнять Правила поведения в автомобиле: </vt:lpstr>
      <vt:lpstr>Учите ребенка, что надо делать, если к нему пристает незнакомец или даже знакомый человек </vt:lpstr>
      <vt:lpstr>Презентация PowerPoint</vt:lpstr>
      <vt:lpstr>Как быть ребенку в такой ситуации</vt:lpstr>
      <vt:lpstr>ИЗБЕЖАТЬ НАСИЛИЯ МОЖНО!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СОВРЕМЕННЫЕ ТЕОРЕТИКО-ПРАВОВЫЕ АСПЕКТЫ МЕЖДУНАРОДНОЙ ЗАЩИТЫ ПРАВ ДЕТЕЙ</dc:title>
  <dc:creator>admin</dc:creator>
  <cp:lastModifiedBy>ПК</cp:lastModifiedBy>
  <cp:revision>17</cp:revision>
  <dcterms:created xsi:type="dcterms:W3CDTF">2015-05-13T09:00:10Z</dcterms:created>
  <dcterms:modified xsi:type="dcterms:W3CDTF">2016-02-22T09:52:41Z</dcterms:modified>
</cp:coreProperties>
</file>